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322" r:id="rId3"/>
    <p:sldId id="323" r:id="rId4"/>
    <p:sldId id="336" r:id="rId5"/>
    <p:sldId id="324" r:id="rId6"/>
    <p:sldId id="328" r:id="rId7"/>
    <p:sldId id="333" r:id="rId8"/>
    <p:sldId id="334" r:id="rId9"/>
    <p:sldId id="335" r:id="rId10"/>
    <p:sldId id="329" r:id="rId11"/>
    <p:sldId id="332" r:id="rId12"/>
    <p:sldId id="301" r:id="rId13"/>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70" autoAdjust="0"/>
    <p:restoredTop sz="94580" autoAdjust="0"/>
  </p:normalViewPr>
  <p:slideViewPr>
    <p:cSldViewPr>
      <p:cViewPr varScale="1">
        <p:scale>
          <a:sx n="66" d="100"/>
          <a:sy n="66" d="100"/>
        </p:scale>
        <p:origin x="-138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08B0F-64B3-48F4-B119-A7EEF71C78D8}" type="datetimeFigureOut">
              <a:rPr lang="bg-BG" smtClean="0"/>
              <a:pPr/>
              <a:t>21.10.2018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86CE4-0821-4ADF-BE16-B6119DF44014}" type="slidenum">
              <a:rPr lang="bg-BG" smtClean="0"/>
              <a:pPr/>
              <a:t>‹#›</a:t>
            </a:fld>
            <a:endParaRPr lang="bg-BG"/>
          </a:p>
        </p:txBody>
      </p:sp>
    </p:spTree>
    <p:extLst>
      <p:ext uri="{BB962C8B-B14F-4D97-AF65-F5344CB8AC3E}">
        <p14:creationId xmlns:p14="http://schemas.microsoft.com/office/powerpoint/2010/main" xmlns="" val="970383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1143000" y="685800"/>
            <a:ext cx="4572000" cy="3429000"/>
          </a:xfrm>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7C4F8C-84D2-44CA-8E40-0BB64EC88567}" type="slidenum">
              <a:rPr lang="bg-BG" altLang="en-US" smtClean="0"/>
              <a:pPr eaLnBrk="1" hangingPunct="1"/>
              <a:t>1</a:t>
            </a:fld>
            <a:endParaRPr lang="bg-BG"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1143000" y="685800"/>
            <a:ext cx="4572000" cy="3429000"/>
          </a:xfrm>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7C4F8C-84D2-44CA-8E40-0BB64EC88567}" type="slidenum">
              <a:rPr lang="bg-BG" altLang="en-US" smtClean="0"/>
              <a:pPr eaLnBrk="1" hangingPunct="1"/>
              <a:t>11</a:t>
            </a:fld>
            <a:endParaRPr lang="bg-BG"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43000" y="685800"/>
            <a:ext cx="4572000" cy="3429000"/>
          </a:xfrm>
          <a:ln/>
        </p:spPr>
      </p:sp>
      <p:sp>
        <p:nvSpPr>
          <p:cNvPr id="614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072EB81-9B5D-48EF-ACB3-3D37756BA534}" type="slidenum">
              <a:rPr lang="bg-BG" altLang="en-US" smtClean="0"/>
              <a:pPr eaLnBrk="1" hangingPunct="1"/>
              <a:t>12</a:t>
            </a:fld>
            <a:endParaRPr lang="bg-BG"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xmlns="" val="70682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xmlns="" val="3117418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xmlns="" val="584053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xmlns="" val="91154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xmlns="" val="4181271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xmlns="" val="276724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xmlns="" val="2039112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xmlns="" val="425153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xmlns="" val="186534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xmlns="" val="335072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p14="http://schemas.microsoft.com/office/powerpoint/2010/main" xmlns="" val="146656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5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61E21-10EA-452C-ABD6-CB14A26D7735}" type="datetimeFigureOut">
              <a:rPr lang="bg-BG" smtClean="0"/>
              <a:pPr/>
              <a:t>21.10.2018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D5A48-CDC4-4BAB-B508-8ED8899E6E65}" type="slidenum">
              <a:rPr lang="bg-BG" smtClean="0"/>
              <a:pPr/>
              <a:t>‹#›</a:t>
            </a:fld>
            <a:endParaRPr lang="bg-BG"/>
          </a:p>
        </p:txBody>
      </p:sp>
    </p:spTree>
    <p:extLst>
      <p:ext uri="{BB962C8B-B14F-4D97-AF65-F5344CB8AC3E}">
        <p14:creationId xmlns:p14="http://schemas.microsoft.com/office/powerpoint/2010/main" xmlns="" val="1605812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tagcrowd.com/" TargetMode="External"/><Relationship Id="rId2" Type="http://schemas.openxmlformats.org/officeDocument/2006/relationships/hyperlink" Target="https://rewordify.com/helprewordifyingengine.ph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58888" y="1628775"/>
            <a:ext cx="6834187" cy="2376488"/>
          </a:xfrm>
        </p:spPr>
        <p:txBody>
          <a:bodyPr>
            <a:noAutofit/>
          </a:bodyPr>
          <a:lstStyle/>
          <a:p>
            <a:pPr>
              <a:defRPr/>
            </a:pPr>
            <a:r>
              <a:rPr lang="en-US" sz="2400" b="1" dirty="0" smtClean="0">
                <a:solidFill>
                  <a:srgbClr val="002060"/>
                </a:solidFill>
                <a:effectLst>
                  <a:outerShdw blurRad="38100" dist="38100" dir="2700000" algn="tl">
                    <a:srgbClr val="C0C0C0"/>
                  </a:outerShdw>
                </a:effectLst>
              </a:rPr>
              <a:t>GOSCIENCE TRAINING:</a:t>
            </a:r>
            <a:br>
              <a:rPr lang="en-US" sz="2400" b="1" dirty="0" smtClean="0">
                <a:solidFill>
                  <a:srgbClr val="002060"/>
                </a:solidFill>
                <a:effectLst>
                  <a:outerShdw blurRad="38100" dist="38100" dir="2700000" algn="tl">
                    <a:srgbClr val="C0C0C0"/>
                  </a:outerShdw>
                </a:effectLst>
              </a:rPr>
            </a:br>
            <a:r>
              <a:rPr lang="en-US" sz="2400" b="1" dirty="0" smtClean="0">
                <a:solidFill>
                  <a:srgbClr val="002060"/>
                </a:solidFill>
                <a:effectLst>
                  <a:outerShdw blurRad="38100" dist="38100" dir="2700000" algn="tl">
                    <a:srgbClr val="C0C0C0"/>
                  </a:outerShdw>
                </a:effectLst>
              </a:rPr>
              <a:t>ENHANCING COMPREHENSION IN SCIENCE EDUCATION</a:t>
            </a:r>
            <a:br>
              <a:rPr lang="en-US" sz="2400" b="1" dirty="0" smtClean="0">
                <a:solidFill>
                  <a:srgbClr val="002060"/>
                </a:solidFill>
                <a:effectLst>
                  <a:outerShdw blurRad="38100" dist="38100" dir="2700000" algn="tl">
                    <a:srgbClr val="C0C0C0"/>
                  </a:outerShdw>
                </a:effectLst>
              </a:rPr>
            </a:br>
            <a:r>
              <a:rPr lang="bg-BG" altLang="en-US" sz="2400" b="1" dirty="0" smtClean="0">
                <a:solidFill>
                  <a:srgbClr val="002060"/>
                </a:solidFill>
                <a:latin typeface="Arial" charset="0"/>
              </a:rPr>
              <a:t/>
            </a:r>
            <a:br>
              <a:rPr lang="bg-BG" altLang="en-US" sz="2400" b="1" dirty="0" smtClean="0">
                <a:solidFill>
                  <a:srgbClr val="002060"/>
                </a:solidFill>
                <a:latin typeface="Arial" charset="0"/>
              </a:rPr>
            </a:br>
            <a:r>
              <a:rPr lang="bg-BG" altLang="en-US" sz="2400" b="1" dirty="0" smtClean="0">
                <a:solidFill>
                  <a:srgbClr val="002060"/>
                </a:solidFill>
                <a:latin typeface="Arial" charset="0"/>
              </a:rPr>
              <a:t/>
            </a:r>
            <a:br>
              <a:rPr lang="bg-BG" altLang="en-US" sz="2400" b="1" dirty="0" smtClean="0">
                <a:solidFill>
                  <a:srgbClr val="002060"/>
                </a:solidFill>
                <a:latin typeface="Arial" charset="0"/>
              </a:rPr>
            </a:br>
            <a:r>
              <a:rPr lang="bg-BG" altLang="en-US" sz="2400" b="1" dirty="0" smtClean="0">
                <a:solidFill>
                  <a:srgbClr val="002060"/>
                </a:solidFill>
                <a:latin typeface="Arial" charset="0"/>
              </a:rPr>
              <a:t/>
            </a:r>
            <a:br>
              <a:rPr lang="bg-BG" altLang="en-US" sz="2400" b="1" dirty="0" smtClean="0">
                <a:solidFill>
                  <a:srgbClr val="002060"/>
                </a:solidFill>
                <a:latin typeface="Arial" charset="0"/>
              </a:rPr>
            </a:br>
            <a:endParaRPr lang="bg-BG" altLang="en-US" sz="2400" b="1" dirty="0" smtClean="0">
              <a:solidFill>
                <a:srgbClr val="002060"/>
              </a:solidFill>
              <a:latin typeface="Arial" charset="0"/>
            </a:endParaRPr>
          </a:p>
        </p:txBody>
      </p:sp>
      <p:sp>
        <p:nvSpPr>
          <p:cNvPr id="3075" name="Rectangle 3"/>
          <p:cNvSpPr>
            <a:spLocks noGrp="1" noChangeArrowheads="1"/>
          </p:cNvSpPr>
          <p:nvPr>
            <p:ph type="subTitle" idx="1"/>
          </p:nvPr>
        </p:nvSpPr>
        <p:spPr>
          <a:xfrm>
            <a:off x="1403350" y="3429000"/>
            <a:ext cx="6400800" cy="2497138"/>
          </a:xfrm>
        </p:spPr>
        <p:txBody>
          <a:bodyPr/>
          <a:lstStyle/>
          <a:p>
            <a:pPr>
              <a:defRPr/>
            </a:pPr>
            <a:r>
              <a:rPr lang="lv-LV" dirty="0" smtClean="0">
                <a:solidFill>
                  <a:srgbClr val="006666"/>
                </a:solidFill>
                <a:effectLst>
                  <a:outerShdw blurRad="38100" dist="38100" dir="2700000" algn="tl">
                    <a:srgbClr val="000000">
                      <a:alpha val="43137"/>
                    </a:srgbClr>
                  </a:outerShdw>
                </a:effectLst>
              </a:rPr>
              <a:t>Enhancing reading comprehension of scientific texts</a:t>
            </a:r>
            <a:r>
              <a:rPr lang="bg-BG" b="1" dirty="0" smtClean="0">
                <a:solidFill>
                  <a:srgbClr val="006666"/>
                </a:solidFill>
                <a:effectLst>
                  <a:outerShdw blurRad="38100" dist="38100" dir="2700000" algn="tl">
                    <a:srgbClr val="000000">
                      <a:alpha val="43137"/>
                    </a:srgbClr>
                  </a:outerShdw>
                </a:effectLst>
              </a:rPr>
              <a:t> </a:t>
            </a:r>
            <a:endParaRPr lang="en-US" b="1" dirty="0" smtClean="0">
              <a:solidFill>
                <a:srgbClr val="006666"/>
              </a:solidFill>
              <a:effectLst>
                <a:outerShdw blurRad="38100" dist="38100" dir="2700000" algn="tl">
                  <a:srgbClr val="000000">
                    <a:alpha val="43137"/>
                  </a:srgbClr>
                </a:outerShdw>
              </a:effectLst>
            </a:endParaRPr>
          </a:p>
          <a:p>
            <a:pPr>
              <a:defRPr/>
            </a:pPr>
            <a:endParaRPr lang="en-US" altLang="en-US" sz="2900" b="1" dirty="0" smtClean="0">
              <a:solidFill>
                <a:srgbClr val="002060"/>
              </a:solidFill>
              <a:effectLst>
                <a:outerShdw blurRad="38100" dist="38100" dir="2700000" algn="tl">
                  <a:srgbClr val="C0C0C0"/>
                </a:outerShdw>
              </a:effectLst>
              <a:latin typeface="Garamond" pitchFamily="18" charset="0"/>
            </a:endParaRPr>
          </a:p>
          <a:p>
            <a:pPr eaLnBrk="1" hangingPunct="1">
              <a:defRPr/>
            </a:pPr>
            <a:r>
              <a:rPr lang="en-US" altLang="en-US" sz="1800" b="1" dirty="0" smtClean="0">
                <a:solidFill>
                  <a:srgbClr val="002060"/>
                </a:solidFill>
                <a:effectLst>
                  <a:outerShdw blurRad="38100" dist="38100" dir="2700000" algn="tl">
                    <a:srgbClr val="C0C0C0"/>
                  </a:outerShdw>
                </a:effectLst>
              </a:rPr>
              <a:t>22-26 October 2018, Vidin, Bulgaria</a:t>
            </a:r>
            <a:endParaRPr lang="bg-BG" altLang="en-US" sz="1800" b="1" dirty="0">
              <a:solidFill>
                <a:srgbClr val="002060"/>
              </a:solidFill>
              <a:effectLst>
                <a:outerShdw blurRad="38100" dist="38100" dir="2700000" algn="tl">
                  <a:srgbClr val="C0C0C0"/>
                </a:outerShdw>
              </a:effectLst>
            </a:endParaRPr>
          </a:p>
          <a:p>
            <a:pPr algn="r" eaLnBrk="1" hangingPunct="1">
              <a:defRPr/>
            </a:pPr>
            <a:endParaRPr lang="bg-BG" altLang="en-US" sz="1200" i="1" dirty="0" smtClean="0">
              <a:solidFill>
                <a:srgbClr val="002060"/>
              </a:solidFill>
              <a:latin typeface="Arial" charset="0"/>
            </a:endParaRPr>
          </a:p>
          <a:p>
            <a:pPr algn="r" eaLnBrk="1" hangingPunct="1">
              <a:defRPr/>
            </a:pPr>
            <a:endParaRPr lang="bg-BG" altLang="en-US" sz="1200" i="1" dirty="0" smtClean="0">
              <a:solidFill>
                <a:srgbClr val="002060"/>
              </a:solidFill>
              <a:latin typeface="Arial" charset="0"/>
            </a:endParaRPr>
          </a:p>
        </p:txBody>
      </p:sp>
      <p:sp>
        <p:nvSpPr>
          <p:cNvPr id="3076" name="Rectangle 9"/>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7" name="Rectangle 10"/>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sp>
        <p:nvSpPr>
          <p:cNvPr id="3078" name="Rectangle 11"/>
          <p:cNvSpPr>
            <a:spLocks noChangeArrowheads="1"/>
          </p:cNvSpPr>
          <p:nvPr/>
        </p:nvSpPr>
        <p:spPr bwMode="auto">
          <a:xfrm>
            <a:off x="0" y="110490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pic>
        <p:nvPicPr>
          <p:cNvPr id="3080"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86525" y="0"/>
            <a:ext cx="2657475" cy="771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8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26988"/>
            <a:ext cx="2176463" cy="744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p:cNvSpPr/>
          <p:nvPr/>
        </p:nvSpPr>
        <p:spPr>
          <a:xfrm>
            <a:off x="7386" y="6488668"/>
            <a:ext cx="2863284" cy="369332"/>
          </a:xfrm>
          <a:prstGeom prst="rect">
            <a:avLst/>
          </a:prstGeom>
        </p:spPr>
        <p:txBody>
          <a:bodyPr wrap="none">
            <a:spAutoFit/>
          </a:bodyPr>
          <a:lstStyle/>
          <a:p>
            <a:r>
              <a:rPr lang="en-US" b="1" dirty="0">
                <a:solidFill>
                  <a:srgbClr val="002060"/>
                </a:solidFill>
                <a:effectLst>
                  <a:outerShdw blurRad="38100" dist="38100" dir="2700000" algn="tl">
                    <a:srgbClr val="C0C0C0"/>
                  </a:outerShdw>
                </a:effectLst>
              </a:rPr>
              <a:t>2017-1-BG01-KA201-036209</a:t>
            </a:r>
            <a:endParaRPr lang="bg-BG" b="1" dirty="0">
              <a:solidFill>
                <a:srgbClr val="002060"/>
              </a:solidFill>
              <a:effectLst>
                <a:outerShdw blurRad="38100" dist="38100" dir="2700000" algn="tl">
                  <a:srgbClr val="C0C0C0"/>
                </a:outerShdw>
              </a:effectLst>
            </a:endParaRPr>
          </a:p>
        </p:txBody>
      </p:sp>
    </p:spTree>
    <p:extLst>
      <p:ext uri="{BB962C8B-B14F-4D97-AF65-F5344CB8AC3E}">
        <p14:creationId xmlns:p14="http://schemas.microsoft.com/office/powerpoint/2010/main" xmlns="" val="268044520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15000"/>
              </a:lnSpc>
              <a:spcAft>
                <a:spcPts val="0"/>
              </a:spcAft>
            </a:pPr>
            <a:r>
              <a:rPr lang="en-US" sz="2800" b="1" dirty="0" smtClean="0">
                <a:solidFill>
                  <a:srgbClr val="C00000"/>
                </a:solidFill>
              </a:rPr>
              <a:t>Tools and practices using technology to enhance reading comprehension</a:t>
            </a:r>
            <a:endParaRPr lang="bg-BG" sz="2800" dirty="0">
              <a:solidFill>
                <a:srgbClr val="C00000"/>
              </a:solidFill>
            </a:endParaRPr>
          </a:p>
        </p:txBody>
      </p:sp>
      <p:sp>
        <p:nvSpPr>
          <p:cNvPr id="3" name="Content Placeholder 2"/>
          <p:cNvSpPr>
            <a:spLocks noGrp="1"/>
          </p:cNvSpPr>
          <p:nvPr>
            <p:ph idx="1"/>
          </p:nvPr>
        </p:nvSpPr>
        <p:spPr>
          <a:xfrm>
            <a:off x="457200" y="1340768"/>
            <a:ext cx="8229600" cy="4785395"/>
          </a:xfrm>
        </p:spPr>
        <p:txBody>
          <a:bodyPr>
            <a:normAutofit fontScale="62500" lnSpcReduction="20000"/>
          </a:bodyPr>
          <a:lstStyle/>
          <a:p>
            <a:r>
              <a:rPr lang="en-US" u="sng" dirty="0" err="1" smtClean="0">
                <a:hlinkClick r:id="rId2"/>
              </a:rPr>
              <a:t>Rewordifying</a:t>
            </a:r>
            <a:r>
              <a:rPr lang="en-US" u="sng" dirty="0" smtClean="0">
                <a:hlinkClick r:id="rId2"/>
              </a:rPr>
              <a:t> Engine</a:t>
            </a:r>
            <a:r>
              <a:rPr lang="en-US" dirty="0" smtClean="0"/>
              <a:t> </a:t>
            </a:r>
            <a:r>
              <a:rPr lang="en-US" u="sng" dirty="0" smtClean="0">
                <a:hlinkClick r:id="rId2"/>
              </a:rPr>
              <a:t>https://rewordify.com/helprewordifyingengine.php</a:t>
            </a:r>
            <a:endParaRPr lang="en-US" dirty="0" smtClean="0"/>
          </a:p>
          <a:p>
            <a:pPr algn="just">
              <a:buNone/>
            </a:pPr>
            <a:r>
              <a:rPr lang="en-US" dirty="0" smtClean="0"/>
              <a:t>	It intelligently simplifies difficult English, for faster comprehension. The teacher pastes the text into a text box on the site. </a:t>
            </a:r>
            <a:r>
              <a:rPr lang="en-US" dirty="0" err="1" smtClean="0"/>
              <a:t>Rewordify</a:t>
            </a:r>
            <a:r>
              <a:rPr lang="en-US" dirty="0" smtClean="0"/>
              <a:t> then analyzes this text, and replaces complex words with simpler words to aid students’ understanding. Users can click on the replacement words to display either the original, more difficult language or individual words’ definitions.</a:t>
            </a:r>
          </a:p>
          <a:p>
            <a:pPr>
              <a:buNone/>
            </a:pPr>
            <a:endParaRPr lang="en-US" dirty="0" smtClean="0"/>
          </a:p>
          <a:p>
            <a:r>
              <a:rPr lang="en-US" u="sng" dirty="0" smtClean="0"/>
              <a:t>Important Words </a:t>
            </a:r>
            <a:r>
              <a:rPr lang="en-US" u="sng" dirty="0" smtClean="0">
                <a:hlinkClick r:id="rId3"/>
              </a:rPr>
              <a:t>https://tagcrowd.com</a:t>
            </a:r>
            <a:r>
              <a:rPr lang="en-US" u="sng" dirty="0" smtClean="0"/>
              <a:t> </a:t>
            </a:r>
          </a:p>
          <a:p>
            <a:pPr algn="just">
              <a:buNone/>
            </a:pPr>
            <a:r>
              <a:rPr lang="en-US" dirty="0" smtClean="0"/>
              <a:t>	The tool can generate a visual representation of a text emphasizing the most important words in the selection (number of words used, common words). After reading the text, ask students to list the most relevant words. By identifying important words students can determine the main ideas and key details of academic texts.</a:t>
            </a:r>
          </a:p>
          <a:p>
            <a:pPr algn="just">
              <a:buNone/>
            </a:pPr>
            <a:endParaRPr lang="en-US" dirty="0" smtClean="0"/>
          </a:p>
          <a:p>
            <a:pPr algn="just">
              <a:buNone/>
            </a:pPr>
            <a:r>
              <a:rPr lang="en-US" dirty="0" smtClean="0"/>
              <a:t>	</a:t>
            </a:r>
            <a:r>
              <a:rPr lang="en-US" dirty="0" smtClean="0">
                <a:solidFill>
                  <a:srgbClr val="00B050"/>
                </a:solidFill>
              </a:rPr>
              <a:t>More in the Research and Methodology for enhancing comprehension, developed under the project.</a:t>
            </a:r>
            <a:endParaRPr lang="bg-BG" dirty="0" smtClean="0">
              <a:solidFill>
                <a:srgbClr val="00B050"/>
              </a:solidFill>
            </a:endParaRPr>
          </a:p>
          <a:p>
            <a:endParaRPr lang="bg-BG" dirty="0" smtClean="0"/>
          </a:p>
          <a:p>
            <a:endParaRPr lang="en-US" dirty="0" smtClean="0"/>
          </a:p>
          <a:p>
            <a:endParaRPr lang="en-US" dirty="0" smtClean="0"/>
          </a:p>
          <a:p>
            <a:endParaRPr lang="en-US" dirty="0" smtClean="0"/>
          </a:p>
          <a:p>
            <a:endParaRPr lang="bg-BG" dirty="0"/>
          </a:p>
        </p:txBody>
      </p:sp>
    </p:spTree>
    <p:extLst>
      <p:ext uri="{BB962C8B-B14F-4D97-AF65-F5344CB8AC3E}">
        <p14:creationId xmlns:p14="http://schemas.microsoft.com/office/powerpoint/2010/main" xmlns="" val="2519847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827584" y="1988840"/>
            <a:ext cx="7920880" cy="2713038"/>
          </a:xfrm>
        </p:spPr>
        <p:txBody>
          <a:bodyPr>
            <a:normAutofit fontScale="70000" lnSpcReduction="20000"/>
          </a:bodyPr>
          <a:lstStyle/>
          <a:p>
            <a:pPr>
              <a:defRPr/>
            </a:pPr>
            <a:r>
              <a:rPr lang="en-US" altLang="en-US" sz="6600" b="1" i="1" dirty="0" smtClean="0">
                <a:solidFill>
                  <a:srgbClr val="002060"/>
                </a:solidFill>
                <a:effectLst>
                  <a:outerShdw blurRad="38100" dist="38100" dir="2700000" algn="tl">
                    <a:srgbClr val="C0C0C0"/>
                  </a:outerShdw>
                </a:effectLst>
                <a:latin typeface="Arial" charset="0"/>
              </a:rPr>
              <a:t>GOSCIENCE.EU</a:t>
            </a:r>
          </a:p>
          <a:p>
            <a:pPr>
              <a:defRPr/>
            </a:pPr>
            <a:endParaRPr lang="en-US" altLang="en-US" sz="6600" b="1" i="1" dirty="0" smtClean="0">
              <a:solidFill>
                <a:srgbClr val="002060"/>
              </a:solidFill>
              <a:effectLst>
                <a:outerShdw blurRad="38100" dist="38100" dir="2700000" algn="tl">
                  <a:srgbClr val="C0C0C0"/>
                </a:outerShdw>
              </a:effectLst>
              <a:latin typeface="Arial" charset="0"/>
            </a:endParaRPr>
          </a:p>
          <a:p>
            <a:pPr>
              <a:defRPr/>
            </a:pPr>
            <a:r>
              <a:rPr lang="en-US" altLang="en-US" sz="6600" b="1" i="1" dirty="0" smtClean="0">
                <a:solidFill>
                  <a:srgbClr val="002060"/>
                </a:solidFill>
                <a:effectLst>
                  <a:outerShdw blurRad="38100" dist="38100" dir="2700000" algn="tl">
                    <a:srgbClr val="C0C0C0"/>
                  </a:outerShdw>
                </a:effectLst>
                <a:latin typeface="Arial" charset="0"/>
              </a:rPr>
              <a:t>https://www.facebook.com/goscienceproject/</a:t>
            </a:r>
          </a:p>
          <a:p>
            <a:pPr>
              <a:defRPr/>
            </a:pPr>
            <a:endParaRPr lang="bg-BG" altLang="en-US" sz="1200" i="1" dirty="0" smtClean="0">
              <a:solidFill>
                <a:srgbClr val="002060"/>
              </a:solidFill>
              <a:latin typeface="Arial" charset="0"/>
            </a:endParaRPr>
          </a:p>
          <a:p>
            <a:pPr algn="r" eaLnBrk="1" hangingPunct="1">
              <a:defRPr/>
            </a:pPr>
            <a:endParaRPr lang="bg-BG" altLang="en-US" sz="1200" i="1" dirty="0" smtClean="0">
              <a:solidFill>
                <a:schemeClr val="accent4">
                  <a:lumMod val="50000"/>
                </a:schemeClr>
              </a:solidFill>
              <a:latin typeface="Arial" charset="0"/>
            </a:endParaRPr>
          </a:p>
        </p:txBody>
      </p:sp>
      <p:sp>
        <p:nvSpPr>
          <p:cNvPr id="3076" name="Rectangle 9"/>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7" name="Rectangle 10"/>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sp>
        <p:nvSpPr>
          <p:cNvPr id="3078" name="Rectangle 11"/>
          <p:cNvSpPr>
            <a:spLocks noChangeArrowheads="1"/>
          </p:cNvSpPr>
          <p:nvPr/>
        </p:nvSpPr>
        <p:spPr bwMode="auto">
          <a:xfrm>
            <a:off x="0" y="110490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pic>
        <p:nvPicPr>
          <p:cNvPr id="3080"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86525" y="0"/>
            <a:ext cx="2657475" cy="771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8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26988"/>
            <a:ext cx="2176463" cy="744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p:cNvSpPr/>
          <p:nvPr/>
        </p:nvSpPr>
        <p:spPr>
          <a:xfrm>
            <a:off x="7386" y="6488668"/>
            <a:ext cx="2863284" cy="369332"/>
          </a:xfrm>
          <a:prstGeom prst="rect">
            <a:avLst/>
          </a:prstGeom>
        </p:spPr>
        <p:txBody>
          <a:bodyPr wrap="none">
            <a:spAutoFit/>
          </a:bodyPr>
          <a:lstStyle/>
          <a:p>
            <a:r>
              <a:rPr lang="en-US" b="1" dirty="0">
                <a:solidFill>
                  <a:schemeClr val="accent4">
                    <a:lumMod val="50000"/>
                  </a:schemeClr>
                </a:solidFill>
                <a:effectLst>
                  <a:outerShdw blurRad="38100" dist="38100" dir="2700000" algn="tl">
                    <a:srgbClr val="C0C0C0"/>
                  </a:outerShdw>
                </a:effectLst>
              </a:rPr>
              <a:t>2017-1-BG01-KA201-036209</a:t>
            </a:r>
            <a:endParaRPr lang="bg-BG" b="1" dirty="0">
              <a:solidFill>
                <a:schemeClr val="accent4">
                  <a:lumMod val="50000"/>
                </a:schemeClr>
              </a:solidFill>
              <a:effectLst>
                <a:outerShdw blurRad="38100" dist="38100" dir="2700000" algn="tl">
                  <a:srgbClr val="C0C0C0"/>
                </a:outerShdw>
              </a:effectLst>
            </a:endParaRPr>
          </a:p>
        </p:txBody>
      </p:sp>
    </p:spTree>
    <p:extLst>
      <p:ext uri="{BB962C8B-B14F-4D97-AF65-F5344CB8AC3E}">
        <p14:creationId xmlns:p14="http://schemas.microsoft.com/office/powerpoint/2010/main" xmlns="" val="312781486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p:txBody>
          <a:bodyPr/>
          <a:lstStyle/>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3200" b="1" dirty="0" smtClean="0">
              <a:solidFill>
                <a:schemeClr val="accent4">
                  <a:lumMod val="50000"/>
                </a:schemeClr>
              </a:solidFill>
              <a:latin typeface="Arial" charset="0"/>
            </a:endParaRPr>
          </a:p>
          <a:p>
            <a:pPr algn="ctr" eaLnBrk="1" hangingPunct="1">
              <a:buFont typeface="Wingdings" pitchFamily="2" charset="2"/>
              <a:buNone/>
              <a:defRPr/>
            </a:pPr>
            <a:r>
              <a:rPr lang="en-US" altLang="en-US" sz="3200" b="1" dirty="0" smtClean="0">
                <a:solidFill>
                  <a:srgbClr val="002060"/>
                </a:solidFill>
                <a:latin typeface="+mj-lt"/>
              </a:rPr>
              <a:t>Thank you for your attention</a:t>
            </a:r>
            <a:r>
              <a:rPr lang="bg-BG" altLang="en-US" sz="3200" b="1" dirty="0" smtClean="0">
                <a:solidFill>
                  <a:srgbClr val="002060"/>
                </a:solidFill>
                <a:latin typeface="+mj-lt"/>
              </a:rPr>
              <a:t>!</a:t>
            </a: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1000" b="1" dirty="0" smtClean="0">
              <a:solidFill>
                <a:srgbClr val="002060"/>
              </a:solidFill>
              <a:latin typeface="+mj-lt"/>
            </a:endParaRPr>
          </a:p>
          <a:p>
            <a:pPr marL="0" indent="0" algn="ctr">
              <a:buFont typeface="Wingdings" pitchFamily="2" charset="2"/>
              <a:buNone/>
              <a:defRPr/>
            </a:pPr>
            <a:r>
              <a:rPr lang="bg-BG" sz="1000" dirty="0" smtClean="0">
                <a:solidFill>
                  <a:srgbClr val="002060"/>
                </a:solidFill>
                <a:latin typeface="Arial" charset="0"/>
                <a:cs typeface="Arial" charset="0"/>
              </a:rPr>
              <a:t>„</a:t>
            </a:r>
            <a:r>
              <a:rPr lang="en-US" sz="1000" dirty="0" smtClean="0">
                <a:solidFill>
                  <a:srgbClr val="002060"/>
                </a:solidFill>
                <a:latin typeface="Arial" charset="0"/>
                <a:cs typeface="Arial" charset="0"/>
              </a:rPr>
              <a:t>This project has been funded with support from the European Commission.</a:t>
            </a:r>
          </a:p>
          <a:p>
            <a:pPr marL="0" indent="0" algn="ctr">
              <a:buFont typeface="Wingdings" pitchFamily="2" charset="2"/>
              <a:buNone/>
              <a:defRPr/>
            </a:pPr>
            <a:r>
              <a:rPr lang="en-US" sz="1000" dirty="0" smtClean="0">
                <a:solidFill>
                  <a:srgbClr val="002060"/>
                </a:solidFill>
                <a:latin typeface="Arial" charset="0"/>
                <a:cs typeface="Arial" charset="0"/>
              </a:rPr>
              <a:t>This publication [communication] reflects the views only of the author, and the</a:t>
            </a:r>
          </a:p>
          <a:p>
            <a:pPr marL="0" indent="0" algn="ctr">
              <a:buFont typeface="Wingdings" pitchFamily="2" charset="2"/>
              <a:buNone/>
              <a:defRPr/>
            </a:pPr>
            <a:r>
              <a:rPr lang="en-US" sz="1000" dirty="0" smtClean="0">
                <a:solidFill>
                  <a:srgbClr val="002060"/>
                </a:solidFill>
                <a:latin typeface="Arial" charset="0"/>
                <a:cs typeface="Arial" charset="0"/>
              </a:rPr>
              <a:t>Commission cannot be held responsible for any use which may be made of the</a:t>
            </a:r>
          </a:p>
          <a:p>
            <a:pPr marL="0" indent="0" algn="ctr">
              <a:buFont typeface="Wingdings" pitchFamily="2" charset="2"/>
              <a:buNone/>
              <a:defRPr/>
            </a:pPr>
            <a:r>
              <a:rPr lang="en-US" sz="1000" dirty="0" smtClean="0">
                <a:solidFill>
                  <a:srgbClr val="002060"/>
                </a:solidFill>
                <a:latin typeface="Arial" charset="0"/>
                <a:cs typeface="Arial" charset="0"/>
              </a:rPr>
              <a:t>information contained therein</a:t>
            </a:r>
            <a:r>
              <a:rPr lang="bg-BG" sz="1000" dirty="0" smtClean="0">
                <a:solidFill>
                  <a:srgbClr val="002060"/>
                </a:solidFill>
                <a:latin typeface="Arial" charset="0"/>
                <a:cs typeface="Arial" charset="0"/>
              </a:rPr>
              <a:t>.”</a:t>
            </a:r>
          </a:p>
          <a:p>
            <a:pPr algn="ctr" eaLnBrk="1" hangingPunct="1">
              <a:buFont typeface="Wingdings" pitchFamily="2" charset="2"/>
              <a:buNone/>
              <a:defRPr/>
            </a:pPr>
            <a:endParaRPr lang="bg-BG" altLang="en-US" sz="3200" b="1" dirty="0" smtClean="0">
              <a:solidFill>
                <a:schemeClr val="accent4">
                  <a:lumMod val="50000"/>
                </a:schemeClr>
              </a:solidFill>
              <a:latin typeface="+mj-lt"/>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p:txBody>
      </p:sp>
    </p:spTree>
    <p:extLst>
      <p:ext uri="{BB962C8B-B14F-4D97-AF65-F5344CB8AC3E}">
        <p14:creationId xmlns:p14="http://schemas.microsoft.com/office/powerpoint/2010/main" xmlns="" val="712749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US" sz="4000" dirty="0" smtClean="0">
                <a:solidFill>
                  <a:srgbClr val="006666"/>
                </a:solidFill>
              </a:rPr>
              <a:t>Reading comprehension</a:t>
            </a:r>
            <a:endParaRPr lang="bg-BG" sz="4000" dirty="0">
              <a:solidFill>
                <a:srgbClr val="006666"/>
              </a:solidFill>
            </a:endParaRPr>
          </a:p>
        </p:txBody>
      </p:sp>
      <p:sp>
        <p:nvSpPr>
          <p:cNvPr id="3" name="Content Placeholder 2"/>
          <p:cNvSpPr>
            <a:spLocks noGrp="1"/>
          </p:cNvSpPr>
          <p:nvPr>
            <p:ph idx="1"/>
          </p:nvPr>
        </p:nvSpPr>
        <p:spPr>
          <a:xfrm>
            <a:off x="457200" y="1124744"/>
            <a:ext cx="8229600" cy="5733256"/>
          </a:xfrm>
        </p:spPr>
        <p:txBody>
          <a:bodyPr>
            <a:normAutofit fontScale="55000" lnSpcReduction="20000"/>
          </a:bodyPr>
          <a:lstStyle/>
          <a:p>
            <a:r>
              <a:rPr lang="bg-BG" sz="3300" dirty="0" smtClean="0"/>
              <a:t>Reading involves cognitive processes which enable readers to comprehend the meaning of a text by decoding printed symbols. </a:t>
            </a:r>
            <a:endParaRPr lang="en-US" sz="3300" dirty="0" smtClean="0"/>
          </a:p>
          <a:p>
            <a:endParaRPr lang="en-US" sz="3300" dirty="0" smtClean="0"/>
          </a:p>
          <a:p>
            <a:r>
              <a:rPr lang="bg-BG" sz="3300" dirty="0" smtClean="0"/>
              <a:t>These multiple cognitive processes are not active at all times. There are two types of mental processes lower-level and higher-level processes, which are used depending on the type of the reading activity.</a:t>
            </a:r>
            <a:r>
              <a:rPr lang="en-US" sz="3300" dirty="0" smtClean="0"/>
              <a:t>:</a:t>
            </a:r>
          </a:p>
          <a:p>
            <a:pPr lvl="1"/>
            <a:r>
              <a:rPr lang="bg-BG" sz="3300" dirty="0" smtClean="0"/>
              <a:t>Lower-level processes focused at the word level are skills which should become automatized during early education and are carried out unconsciously</a:t>
            </a:r>
            <a:r>
              <a:rPr lang="en-US" sz="3300" dirty="0" smtClean="0"/>
              <a:t>;</a:t>
            </a:r>
          </a:p>
          <a:p>
            <a:pPr lvl="1"/>
            <a:r>
              <a:rPr lang="en-US" sz="3300" dirty="0" smtClean="0"/>
              <a:t>H</a:t>
            </a:r>
            <a:r>
              <a:rPr lang="bg-BG" sz="3300" dirty="0" smtClean="0"/>
              <a:t>igher-level processes </a:t>
            </a:r>
            <a:r>
              <a:rPr lang="en-US" sz="3300" dirty="0" smtClean="0"/>
              <a:t>are </a:t>
            </a:r>
            <a:r>
              <a:rPr lang="bg-BG" sz="3300" dirty="0" smtClean="0"/>
              <a:t>based on the overall interpretation of the text are developed throughout the reader’s life. </a:t>
            </a:r>
          </a:p>
          <a:p>
            <a:r>
              <a:rPr lang="bg-BG" sz="3300" b="1" dirty="0" smtClean="0">
                <a:solidFill>
                  <a:srgbClr val="C00000"/>
                </a:solidFill>
              </a:rPr>
              <a:t>Reading comprehension</a:t>
            </a:r>
            <a:r>
              <a:rPr lang="bg-BG" sz="3300" dirty="0" smtClean="0"/>
              <a:t> is “</a:t>
            </a:r>
            <a:r>
              <a:rPr lang="bg-BG" sz="3300" i="1" dirty="0" smtClean="0">
                <a:solidFill>
                  <a:srgbClr val="C00000"/>
                </a:solidFill>
              </a:rPr>
              <a:t>intentional thinking </a:t>
            </a:r>
            <a:r>
              <a:rPr lang="bg-BG" sz="3300" dirty="0" smtClean="0"/>
              <a:t>during which meaning is constructed through interactions between text and reader. . . . The content of meaning is influenced by the text and by the reader’s prior knowledge and experience that are brought to bear on it” (Reutzel &amp; Cooter, 2011).  </a:t>
            </a:r>
            <a:endParaRPr lang="en-US" sz="3300" dirty="0" smtClean="0"/>
          </a:p>
          <a:p>
            <a:r>
              <a:rPr lang="en-US" sz="3300" dirty="0" smtClean="0"/>
              <a:t>R</a:t>
            </a:r>
            <a:r>
              <a:rPr lang="bg-BG" sz="3300" dirty="0" smtClean="0"/>
              <a:t>eading comprehension involves four components: </a:t>
            </a:r>
          </a:p>
          <a:p>
            <a:pPr lvl="1"/>
            <a:r>
              <a:rPr lang="bg-BG" sz="3300" dirty="0" smtClean="0"/>
              <a:t>the reader</a:t>
            </a:r>
            <a:r>
              <a:rPr lang="bg-BG" sz="3300" i="1" dirty="0" smtClean="0"/>
              <a:t> </a:t>
            </a:r>
            <a:endParaRPr lang="bg-BG" sz="3300" dirty="0" smtClean="0"/>
          </a:p>
          <a:p>
            <a:pPr lvl="1"/>
            <a:r>
              <a:rPr lang="bg-BG" sz="3300" dirty="0" smtClean="0"/>
              <a:t>the text </a:t>
            </a:r>
          </a:p>
          <a:p>
            <a:pPr lvl="1"/>
            <a:r>
              <a:rPr lang="bg-BG" sz="3300" dirty="0" smtClean="0"/>
              <a:t>the activity (e.g., discovering the author’s main idea, understanding a sequence of events, thinking about a character’s intent in a story, etc.) </a:t>
            </a:r>
            <a:endParaRPr lang="en-US" sz="3300" dirty="0" smtClean="0"/>
          </a:p>
          <a:p>
            <a:pPr lvl="1"/>
            <a:r>
              <a:rPr lang="bg-BG" sz="3300" dirty="0" smtClean="0"/>
              <a:t>the situational context or the actual setting where reading occurs (individual reading or a social activity in which people read the text together)</a:t>
            </a:r>
          </a:p>
          <a:p>
            <a:endParaRPr lang="bg-BG" dirty="0" smtClean="0"/>
          </a:p>
        </p:txBody>
      </p:sp>
    </p:spTree>
    <p:extLst>
      <p:ext uri="{BB962C8B-B14F-4D97-AF65-F5344CB8AC3E}">
        <p14:creationId xmlns:p14="http://schemas.microsoft.com/office/powerpoint/2010/main" xmlns="" val="3622807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rPr>
              <a:t>Schema theory</a:t>
            </a:r>
            <a:endParaRPr lang="bg-BG" sz="3600" dirty="0">
              <a:solidFill>
                <a:srgbClr val="002060"/>
              </a:solidFill>
            </a:endParaRPr>
          </a:p>
        </p:txBody>
      </p:sp>
      <p:sp>
        <p:nvSpPr>
          <p:cNvPr id="3" name="Content Placeholder 2"/>
          <p:cNvSpPr>
            <a:spLocks noGrp="1"/>
          </p:cNvSpPr>
          <p:nvPr>
            <p:ph idx="1"/>
          </p:nvPr>
        </p:nvSpPr>
        <p:spPr>
          <a:xfrm>
            <a:off x="457200" y="1124744"/>
            <a:ext cx="8229600" cy="5544616"/>
          </a:xfrm>
        </p:spPr>
        <p:txBody>
          <a:bodyPr>
            <a:noAutofit/>
          </a:bodyPr>
          <a:lstStyle/>
          <a:p>
            <a:r>
              <a:rPr lang="en-US" sz="1800" dirty="0" smtClean="0"/>
              <a:t>When reading, people use prior knowledge to comprehend and learn from text. </a:t>
            </a:r>
          </a:p>
          <a:p>
            <a:r>
              <a:rPr lang="en-US" sz="1800" dirty="0" smtClean="0"/>
              <a:t>All our knowledge is organized and stored into acquired knowledge structures (schemas/schemata) like folders in a computer. </a:t>
            </a:r>
          </a:p>
          <a:p>
            <a:r>
              <a:rPr lang="en-US" sz="1800" dirty="0" smtClean="0"/>
              <a:t>Such schemas (or schemata) are used like a </a:t>
            </a:r>
            <a:r>
              <a:rPr lang="en-US" sz="1800" b="1" dirty="0" smtClean="0"/>
              <a:t>mental framework/network</a:t>
            </a:r>
            <a:r>
              <a:rPr lang="en-US" sz="1800" dirty="0" smtClean="0"/>
              <a:t> to represent and </a:t>
            </a:r>
            <a:r>
              <a:rPr lang="en-US" sz="1800" b="1" dirty="0" smtClean="0"/>
              <a:t>organize information</a:t>
            </a:r>
            <a:r>
              <a:rPr lang="en-US" sz="1800" dirty="0" smtClean="0"/>
              <a:t>. The importance of schema theory to reading comprehension also lies in how the reader uses schemata.</a:t>
            </a:r>
            <a:endParaRPr lang="bg-BG" sz="1800" dirty="0" smtClean="0"/>
          </a:p>
          <a:p>
            <a:r>
              <a:rPr lang="en-US" sz="1800" dirty="0" smtClean="0"/>
              <a:t>Schemata enable us to </a:t>
            </a:r>
            <a:r>
              <a:rPr lang="en-US" sz="1800" b="1" dirty="0" smtClean="0"/>
              <a:t>recall, </a:t>
            </a:r>
            <a:r>
              <a:rPr lang="en-US" sz="1800" dirty="0" smtClean="0"/>
              <a:t>organize memory, focus attention, interpret experience, or try to </a:t>
            </a:r>
            <a:r>
              <a:rPr lang="en-US" sz="1800" b="1" dirty="0" smtClean="0"/>
              <a:t>predict most likely outcomes of events</a:t>
            </a:r>
            <a:r>
              <a:rPr lang="en-US" sz="1800" dirty="0" smtClean="0"/>
              <a:t>. </a:t>
            </a:r>
          </a:p>
          <a:p>
            <a:r>
              <a:rPr lang="en-US" sz="1800" dirty="0" smtClean="0"/>
              <a:t>A text provides directions for readers as to how they should retrieve or construct meaning from their own previously acquired knowledge. </a:t>
            </a:r>
          </a:p>
          <a:p>
            <a:endParaRPr lang="en-US" sz="1800" dirty="0" smtClean="0"/>
          </a:p>
          <a:p>
            <a:r>
              <a:rPr lang="en-US" sz="1800" dirty="0" smtClean="0">
                <a:solidFill>
                  <a:srgbClr val="C00000"/>
                </a:solidFill>
              </a:rPr>
              <a:t>According to schema theory, comprehending a text is an interactive process between the reader’s background knowledge and the text. Efficient comprehension requires the ability to connect the text (reading passage) to one's own knowledge.</a:t>
            </a:r>
            <a:r>
              <a:rPr lang="en-US" sz="1800" dirty="0" smtClean="0"/>
              <a:t> </a:t>
            </a:r>
          </a:p>
          <a:p>
            <a:r>
              <a:rPr lang="en-US" sz="1800" dirty="0" smtClean="0"/>
              <a:t>In the educational process </a:t>
            </a:r>
            <a:r>
              <a:rPr lang="en-US" sz="1800" b="1" dirty="0" smtClean="0"/>
              <a:t>teachers’ task</a:t>
            </a:r>
            <a:r>
              <a:rPr lang="en-US" sz="1800" dirty="0" smtClean="0"/>
              <a:t> would be to </a:t>
            </a:r>
            <a:r>
              <a:rPr lang="en-US" sz="1800" b="1" dirty="0" smtClean="0"/>
              <a:t>help students to develop new schemata </a:t>
            </a:r>
            <a:r>
              <a:rPr lang="en-US" sz="1800" dirty="0" smtClean="0"/>
              <a:t>and </a:t>
            </a:r>
            <a:r>
              <a:rPr lang="en-US" sz="1800" b="1" dirty="0" smtClean="0"/>
              <a:t>establish connections between them</a:t>
            </a:r>
            <a:r>
              <a:rPr lang="en-US" sz="1800" dirty="0" smtClean="0"/>
              <a:t>. </a:t>
            </a:r>
            <a:endParaRPr lang="bg-BG" sz="1800" dirty="0"/>
          </a:p>
        </p:txBody>
      </p:sp>
    </p:spTree>
    <p:extLst>
      <p:ext uri="{BB962C8B-B14F-4D97-AF65-F5344CB8AC3E}">
        <p14:creationId xmlns:p14="http://schemas.microsoft.com/office/powerpoint/2010/main" xmlns="" val="3631444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Levels of reading comprehension</a:t>
            </a:r>
            <a:endParaRPr lang="bg-BG" dirty="0">
              <a:solidFill>
                <a:srgbClr val="0070C0"/>
              </a:solidFill>
            </a:endParaRPr>
          </a:p>
        </p:txBody>
      </p:sp>
      <p:sp>
        <p:nvSpPr>
          <p:cNvPr id="3" name="Content Placeholder 2"/>
          <p:cNvSpPr>
            <a:spLocks noGrp="1"/>
          </p:cNvSpPr>
          <p:nvPr>
            <p:ph idx="1"/>
          </p:nvPr>
        </p:nvSpPr>
        <p:spPr>
          <a:xfrm>
            <a:off x="457200" y="1600200"/>
            <a:ext cx="8229600" cy="4997152"/>
          </a:xfrm>
        </p:spPr>
        <p:txBody>
          <a:bodyPr>
            <a:normAutofit fontScale="62500" lnSpcReduction="20000"/>
          </a:bodyPr>
          <a:lstStyle/>
          <a:p>
            <a:pPr>
              <a:buNone/>
            </a:pPr>
            <a:r>
              <a:rPr lang="en-US" dirty="0" smtClean="0"/>
              <a:t>	</a:t>
            </a:r>
            <a:r>
              <a:rPr lang="bg-BG" dirty="0" smtClean="0"/>
              <a:t>We </a:t>
            </a:r>
            <a:r>
              <a:rPr lang="bg-BG" dirty="0" smtClean="0"/>
              <a:t>make meaning and comprehend in three ways</a:t>
            </a:r>
            <a:r>
              <a:rPr lang="en-US" dirty="0" smtClean="0"/>
              <a:t> (three levels of reading comprehension)</a:t>
            </a:r>
            <a:r>
              <a:rPr lang="bg-BG" dirty="0" smtClean="0"/>
              <a:t>:</a:t>
            </a:r>
            <a:endParaRPr lang="en-US" dirty="0" smtClean="0"/>
          </a:p>
          <a:p>
            <a:pPr>
              <a:buNone/>
            </a:pPr>
            <a:endParaRPr lang="bg-BG" dirty="0" smtClean="0"/>
          </a:p>
          <a:p>
            <a:pPr lvl="0"/>
            <a:r>
              <a:rPr lang="bg-BG" dirty="0" smtClean="0"/>
              <a:t>Readers make meaning through </a:t>
            </a:r>
            <a:r>
              <a:rPr lang="bg-BG" b="1" i="1" dirty="0" smtClean="0"/>
              <a:t>literal comprehension</a:t>
            </a:r>
            <a:r>
              <a:rPr lang="bg-BG" dirty="0" smtClean="0"/>
              <a:t>. We demonstrate understanding of what we have read by retelling and summarizing in our own words what has been made explicit – the facts. </a:t>
            </a:r>
            <a:endParaRPr lang="en-US" dirty="0" smtClean="0"/>
          </a:p>
          <a:p>
            <a:pPr lvl="0"/>
            <a:endParaRPr lang="bg-BG" dirty="0" smtClean="0"/>
          </a:p>
          <a:p>
            <a:pPr lvl="0"/>
            <a:r>
              <a:rPr lang="en-US" dirty="0" smtClean="0"/>
              <a:t>R</a:t>
            </a:r>
            <a:r>
              <a:rPr lang="bg-BG" dirty="0" smtClean="0"/>
              <a:t>eaders make meaning through </a:t>
            </a:r>
            <a:r>
              <a:rPr lang="bg-BG" b="1" i="1" dirty="0" smtClean="0"/>
              <a:t>inferential comprehension</a:t>
            </a:r>
            <a:r>
              <a:rPr lang="bg-BG" dirty="0" smtClean="0"/>
              <a:t>. We demonstrate understanding of what we have read by making inferences, interpretations, and reflections about what is implicit in the text. We do this supported by evidence from the text or by making connections to background knowledge and personal experience. </a:t>
            </a:r>
            <a:endParaRPr lang="en-US" dirty="0" smtClean="0"/>
          </a:p>
          <a:p>
            <a:pPr lvl="0"/>
            <a:endParaRPr lang="bg-BG" dirty="0" smtClean="0"/>
          </a:p>
          <a:p>
            <a:r>
              <a:rPr lang="bg-BG" dirty="0" smtClean="0"/>
              <a:t>Readers make meaning through </a:t>
            </a:r>
            <a:r>
              <a:rPr lang="bg-BG" b="1" i="1" dirty="0" smtClean="0"/>
              <a:t>analytical comprehension</a:t>
            </a:r>
            <a:r>
              <a:rPr lang="bg-BG" dirty="0" smtClean="0"/>
              <a:t>; we see through the eyes of a writer, analyzing and evaluating the quality of the writing. We demonstrate understanding by identifying traits of good writing. In doing so, we improve our ability to write.</a:t>
            </a:r>
            <a:endParaRPr lang="bg-B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C00000"/>
                </a:solidFill>
              </a:rPr>
              <a:t>Strategies and techniques in developing reading comprehension</a:t>
            </a:r>
            <a:endParaRPr lang="bg-BG" sz="3600" dirty="0">
              <a:solidFill>
                <a:srgbClr val="C00000"/>
              </a:solidFill>
            </a:endParaRPr>
          </a:p>
        </p:txBody>
      </p:sp>
      <p:sp>
        <p:nvSpPr>
          <p:cNvPr id="3" name="Content Placeholder 2"/>
          <p:cNvSpPr>
            <a:spLocks noGrp="1"/>
          </p:cNvSpPr>
          <p:nvPr>
            <p:ph idx="1"/>
          </p:nvPr>
        </p:nvSpPr>
        <p:spPr/>
        <p:txBody>
          <a:bodyPr>
            <a:noAutofit/>
          </a:bodyPr>
          <a:lstStyle/>
          <a:p>
            <a:pPr lvl="0"/>
            <a:r>
              <a:rPr lang="en-US" sz="2000" dirty="0" smtClean="0"/>
              <a:t>Setting a purpose for reading</a:t>
            </a:r>
            <a:endParaRPr lang="bg-BG" sz="2000" dirty="0" smtClean="0"/>
          </a:p>
          <a:p>
            <a:pPr lvl="0"/>
            <a:r>
              <a:rPr lang="en-US" sz="2000" dirty="0" smtClean="0"/>
              <a:t>Previewing the text to evaluate its relevance</a:t>
            </a:r>
            <a:endParaRPr lang="bg-BG" sz="2000" dirty="0" smtClean="0"/>
          </a:p>
          <a:p>
            <a:pPr lvl="0"/>
            <a:r>
              <a:rPr lang="en-US" sz="2000" dirty="0" smtClean="0"/>
              <a:t>Reading selectively</a:t>
            </a:r>
            <a:endParaRPr lang="bg-BG" sz="2000" dirty="0" smtClean="0"/>
          </a:p>
          <a:p>
            <a:pPr lvl="0"/>
            <a:r>
              <a:rPr lang="en-US" sz="2000" dirty="0" smtClean="0"/>
              <a:t>Associating the text with their prior knowledge</a:t>
            </a:r>
            <a:endParaRPr lang="bg-BG" sz="2000" dirty="0" smtClean="0"/>
          </a:p>
          <a:p>
            <a:pPr lvl="0"/>
            <a:r>
              <a:rPr lang="en-US" sz="2000" dirty="0" smtClean="0"/>
              <a:t>Evaluating hypotheses set during the initial preview</a:t>
            </a:r>
            <a:endParaRPr lang="bg-BG" sz="2000" dirty="0" smtClean="0"/>
          </a:p>
          <a:p>
            <a:pPr lvl="0"/>
            <a:r>
              <a:rPr lang="en-US" sz="2000" dirty="0" smtClean="0"/>
              <a:t>Underlining</a:t>
            </a:r>
            <a:endParaRPr lang="bg-BG" sz="2000" dirty="0" smtClean="0"/>
          </a:p>
          <a:p>
            <a:pPr lvl="0"/>
            <a:r>
              <a:rPr lang="en-US" sz="2000" dirty="0" smtClean="0"/>
              <a:t>Making notes</a:t>
            </a:r>
            <a:endParaRPr lang="bg-BG" sz="2000" dirty="0" smtClean="0"/>
          </a:p>
          <a:p>
            <a:pPr lvl="0"/>
            <a:r>
              <a:rPr lang="en-US" sz="2000" dirty="0" smtClean="0"/>
              <a:t>Paraphrasing</a:t>
            </a:r>
            <a:endParaRPr lang="bg-BG" sz="2000" dirty="0" smtClean="0"/>
          </a:p>
          <a:p>
            <a:pPr lvl="0"/>
            <a:r>
              <a:rPr lang="en-US" sz="2000" dirty="0" smtClean="0"/>
              <a:t>Guessing meaning of new words from the context</a:t>
            </a:r>
            <a:endParaRPr lang="bg-BG" sz="2000" dirty="0" smtClean="0"/>
          </a:p>
          <a:p>
            <a:pPr lvl="0"/>
            <a:r>
              <a:rPr lang="en-US" sz="2000" dirty="0" smtClean="0"/>
              <a:t>Rereading</a:t>
            </a:r>
            <a:endParaRPr lang="bg-BG" sz="2000" dirty="0" smtClean="0"/>
          </a:p>
          <a:p>
            <a:pPr lvl="0"/>
            <a:r>
              <a:rPr lang="en-US" sz="2000" dirty="0" smtClean="0"/>
              <a:t>Evaluating the texts</a:t>
            </a:r>
            <a:endParaRPr lang="bg-BG" sz="2000" dirty="0" smtClean="0"/>
          </a:p>
          <a:p>
            <a:pPr lvl="0"/>
            <a:r>
              <a:rPr lang="en-US" sz="2000" dirty="0" smtClean="0"/>
              <a:t>Reviewing the information after finishing</a:t>
            </a:r>
            <a:endParaRPr lang="bg-BG" sz="2000" dirty="0" smtClean="0"/>
          </a:p>
          <a:p>
            <a:pPr lvl="0"/>
            <a:r>
              <a:rPr lang="en-US" sz="2000" dirty="0" smtClean="0"/>
              <a:t>Applying the information learned</a:t>
            </a:r>
            <a:endParaRPr lang="bg-BG" sz="2000" dirty="0" smtClean="0"/>
          </a:p>
          <a:p>
            <a:pPr algn="just"/>
            <a:endParaRPr lang="en-US" sz="2400" dirty="0"/>
          </a:p>
        </p:txBody>
      </p:sp>
    </p:spTree>
    <p:extLst>
      <p:ext uri="{BB962C8B-B14F-4D97-AF65-F5344CB8AC3E}">
        <p14:creationId xmlns:p14="http://schemas.microsoft.com/office/powerpoint/2010/main" xmlns="" val="2571633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2060"/>
                </a:solidFill>
              </a:rPr>
              <a:t>Strategies and techniques in developing reading comprehension: </a:t>
            </a:r>
            <a:r>
              <a:rPr lang="en-US" sz="3200" dirty="0" smtClean="0">
                <a:solidFill>
                  <a:srgbClr val="C00000"/>
                </a:solidFill>
              </a:rPr>
              <a:t>pre-reading activities</a:t>
            </a:r>
            <a:endParaRPr lang="bg-BG" sz="3200" dirty="0"/>
          </a:p>
        </p:txBody>
      </p:sp>
      <p:sp>
        <p:nvSpPr>
          <p:cNvPr id="3" name="Content Placeholder 2"/>
          <p:cNvSpPr>
            <a:spLocks noGrp="1"/>
          </p:cNvSpPr>
          <p:nvPr>
            <p:ph sz="half" idx="2"/>
          </p:nvPr>
        </p:nvSpPr>
        <p:spPr>
          <a:xfrm>
            <a:off x="457200" y="1556792"/>
            <a:ext cx="4040188" cy="4896544"/>
          </a:xfrm>
        </p:spPr>
        <p:txBody>
          <a:bodyPr>
            <a:normAutofit fontScale="62500" lnSpcReduction="20000"/>
          </a:bodyPr>
          <a:lstStyle/>
          <a:p>
            <a:pPr algn="just"/>
            <a:r>
              <a:rPr lang="en-US" sz="2900" u="sng" dirty="0" smtClean="0"/>
              <a:t>Quick Talk:</a:t>
            </a:r>
            <a:endParaRPr lang="en-US" sz="2900" b="1" i="1" dirty="0" smtClean="0"/>
          </a:p>
          <a:p>
            <a:pPr algn="just">
              <a:buNone/>
            </a:pPr>
            <a:r>
              <a:rPr lang="en-US" sz="2900" b="1" i="1" dirty="0" smtClean="0"/>
              <a:t>	</a:t>
            </a:r>
            <a:r>
              <a:rPr lang="en-US" sz="2900" dirty="0" smtClean="0"/>
              <a:t>This activity can be used to activate prior knowledge and it is based on the idea that one of the best ways to consolidate knowledge is when we talk about it. Ask students to pair up, and then tell each other what they know about the topic you want to introduce. </a:t>
            </a:r>
          </a:p>
          <a:p>
            <a:pPr algn="just"/>
            <a:endParaRPr lang="bg-BG" sz="2900" dirty="0" smtClean="0"/>
          </a:p>
          <a:p>
            <a:pPr algn="just"/>
            <a:r>
              <a:rPr lang="en-US" sz="2900" u="sng" dirty="0" smtClean="0"/>
              <a:t>K-W-L Chart :</a:t>
            </a:r>
          </a:p>
          <a:p>
            <a:pPr algn="just">
              <a:buNone/>
            </a:pPr>
            <a:r>
              <a:rPr lang="en-US" sz="2900" dirty="0" smtClean="0"/>
              <a:t>       It involves using a chart asking students to put down before they start reading text what they know about a topic and what they want to know, and complete the chart with what they learned at the end of the activity. Then ask students to share what was learned from that reading. </a:t>
            </a:r>
          </a:p>
          <a:p>
            <a:endParaRPr lang="en-US" sz="2900" dirty="0" smtClean="0"/>
          </a:p>
          <a:p>
            <a:endParaRPr lang="en-US" dirty="0" smtClean="0"/>
          </a:p>
          <a:p>
            <a:endParaRPr lang="bg-BG" dirty="0" smtClean="0"/>
          </a:p>
          <a:p>
            <a:endParaRPr lang="bg-BG" dirty="0"/>
          </a:p>
        </p:txBody>
      </p:sp>
      <p:pic>
        <p:nvPicPr>
          <p:cNvPr id="11266" name="Picture 2" descr="https://4efcfb9c-a-62cb3a1a-s-sites.googlegroups.com/site/theamazingworldofteaching/kwl-charts/kwl-1.jpg?attachauth=ANoY7crwIPVlz70fJ0iykV_elxFLD0ht9V5YW-_mOZu-kLp3217rXcHKpGU9DEfMhOOqNVtO41VyU9WAIspcDgbXK253aGMJs68sSaWqZxkwM8ovzOrQUGZF7NN4ikIRwGZnwxrioXT47jP1kKQvyRCVYEDKBplPYse0nTZw9sRCvSOO3oqUZbkcMzBJGuIQVCJtKkNT22h581ofCE6ttA8ian-HsBhxTwnLG2a3jTWEipWNnF6GJaM%3D&amp;attredirects=0"/>
          <p:cNvPicPr>
            <a:picLocks noChangeAspect="1" noChangeArrowheads="1"/>
          </p:cNvPicPr>
          <p:nvPr/>
        </p:nvPicPr>
        <p:blipFill>
          <a:blip r:embed="rId2" cstate="print"/>
          <a:srcRect/>
          <a:stretch>
            <a:fillRect/>
          </a:stretch>
        </p:blipFill>
        <p:spPr bwMode="auto">
          <a:xfrm>
            <a:off x="4536234" y="2204864"/>
            <a:ext cx="4190303" cy="3240360"/>
          </a:xfrm>
          <a:prstGeom prst="rect">
            <a:avLst/>
          </a:prstGeom>
          <a:noFill/>
        </p:spPr>
      </p:pic>
    </p:spTree>
    <p:extLst>
      <p:ext uri="{BB962C8B-B14F-4D97-AF65-F5344CB8AC3E}">
        <p14:creationId xmlns:p14="http://schemas.microsoft.com/office/powerpoint/2010/main" xmlns="" val="2453695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2060"/>
                </a:solidFill>
              </a:rPr>
              <a:t>Strategies and techniques in developing reading comprehension: </a:t>
            </a:r>
            <a:r>
              <a:rPr lang="en-US" sz="3200" dirty="0" smtClean="0">
                <a:solidFill>
                  <a:srgbClr val="C00000"/>
                </a:solidFill>
              </a:rPr>
              <a:t>pre-reading activities</a:t>
            </a:r>
            <a:endParaRPr lang="bg-BG" sz="3200" dirty="0"/>
          </a:p>
        </p:txBody>
      </p:sp>
      <p:sp>
        <p:nvSpPr>
          <p:cNvPr id="3" name="Content Placeholder 2"/>
          <p:cNvSpPr>
            <a:spLocks noGrp="1"/>
          </p:cNvSpPr>
          <p:nvPr>
            <p:ph idx="1"/>
          </p:nvPr>
        </p:nvSpPr>
        <p:spPr>
          <a:xfrm>
            <a:off x="457200" y="1600200"/>
            <a:ext cx="8229600" cy="4997152"/>
          </a:xfrm>
        </p:spPr>
        <p:txBody>
          <a:bodyPr>
            <a:normAutofit fontScale="55000" lnSpcReduction="20000"/>
          </a:bodyPr>
          <a:lstStyle/>
          <a:p>
            <a:r>
              <a:rPr lang="en-US" u="sng" dirty="0" smtClean="0"/>
              <a:t>Two Column Notes</a:t>
            </a:r>
            <a:r>
              <a:rPr lang="en-US" dirty="0" smtClean="0"/>
              <a:t>: This activity asks students to respond to a text by organizing notes and thoughts into two columns. The left column is labeled “Key Ideas” and the right is labeled “Responses.” The “Key Ideas” section includes traditional notes from the text, like main ideas, details, people, and events. The “Responses” section is a place for students to record questions, inferences, assumptions, and connections they’ve made. By linking the key ideas with responses, students can better internalize the information from the text.</a:t>
            </a:r>
          </a:p>
          <a:p>
            <a:endParaRPr lang="bg-BG" dirty="0" smtClean="0"/>
          </a:p>
          <a:p>
            <a:r>
              <a:rPr lang="en-US" u="sng" dirty="0" smtClean="0"/>
              <a:t>Anticipation/Prediction </a:t>
            </a:r>
            <a:r>
              <a:rPr lang="en-US" u="sng" dirty="0" err="1" smtClean="0"/>
              <a:t>Guide:</a:t>
            </a:r>
            <a:r>
              <a:rPr lang="en-US" dirty="0" err="1" smtClean="0"/>
              <a:t>This</a:t>
            </a:r>
            <a:r>
              <a:rPr lang="en-US" dirty="0" smtClean="0"/>
              <a:t> activates prior knowledge and creates anticipation regarding new information. Choose the important concepts students have to gain by reading the text. </a:t>
            </a:r>
            <a:r>
              <a:rPr lang="en-US" dirty="0" smtClean="0">
                <a:solidFill>
                  <a:srgbClr val="C00000"/>
                </a:solidFill>
              </a:rPr>
              <a:t>Make four to six true or false statements based on the text. </a:t>
            </a:r>
            <a:r>
              <a:rPr lang="en-US" dirty="0" smtClean="0"/>
              <a:t>Have students decide on the statements and then read the text. After reading the text, discuss each statement with the class; compare students’ ideas with the author’s opinions.</a:t>
            </a:r>
          </a:p>
          <a:p>
            <a:endParaRPr lang="en-US" dirty="0" smtClean="0"/>
          </a:p>
          <a:p>
            <a:r>
              <a:rPr lang="en-US" u="sng" dirty="0" smtClean="0"/>
              <a:t>Textbook scavenger hunt:</a:t>
            </a:r>
            <a:r>
              <a:rPr lang="en-US" b="1" i="1" dirty="0" smtClean="0"/>
              <a:t> </a:t>
            </a:r>
            <a:r>
              <a:rPr lang="en-US" dirty="0" smtClean="0"/>
              <a:t>Students receive a list of items to be found in their textbook; they must locate the items (e.g. table of contents, glossary, illustrations, charts etc.) and note the page on which the items were found. Discuss with them the method they used to find the information. </a:t>
            </a:r>
          </a:p>
          <a:p>
            <a:endParaRPr lang="bg-BG" dirty="0" smtClean="0"/>
          </a:p>
          <a:p>
            <a:endParaRPr lang="bg-BG" dirty="0"/>
          </a:p>
        </p:txBody>
      </p:sp>
    </p:spTree>
    <p:extLst>
      <p:ext uri="{BB962C8B-B14F-4D97-AF65-F5344CB8AC3E}">
        <p14:creationId xmlns:p14="http://schemas.microsoft.com/office/powerpoint/2010/main" xmlns="" val="2453695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2060"/>
                </a:solidFill>
              </a:rPr>
              <a:t>Strategies and techniques in developing reading comprehension: </a:t>
            </a:r>
            <a:r>
              <a:rPr lang="en-US" sz="3200" dirty="0" smtClean="0">
                <a:solidFill>
                  <a:srgbClr val="C00000"/>
                </a:solidFill>
              </a:rPr>
              <a:t>during-reading activities</a:t>
            </a:r>
            <a:endParaRPr lang="bg-BG" sz="3200" dirty="0"/>
          </a:p>
        </p:txBody>
      </p:sp>
      <p:sp>
        <p:nvSpPr>
          <p:cNvPr id="3" name="Content Placeholder 2"/>
          <p:cNvSpPr>
            <a:spLocks noGrp="1"/>
          </p:cNvSpPr>
          <p:nvPr>
            <p:ph idx="1"/>
          </p:nvPr>
        </p:nvSpPr>
        <p:spPr>
          <a:xfrm>
            <a:off x="457200" y="1600200"/>
            <a:ext cx="8229600" cy="4997152"/>
          </a:xfrm>
        </p:spPr>
        <p:txBody>
          <a:bodyPr>
            <a:normAutofit fontScale="62500" lnSpcReduction="20000"/>
          </a:bodyPr>
          <a:lstStyle/>
          <a:p>
            <a:endParaRPr lang="bg-BG" dirty="0" smtClean="0"/>
          </a:p>
          <a:p>
            <a:r>
              <a:rPr lang="en-US" u="sng" dirty="0" smtClean="0"/>
              <a:t>Vocabulary Development</a:t>
            </a:r>
            <a:r>
              <a:rPr lang="en-US" i="1" dirty="0" smtClean="0"/>
              <a:t>: </a:t>
            </a:r>
            <a:r>
              <a:rPr lang="en-US" dirty="0" smtClean="0"/>
              <a:t>What does this word mean? Guessing from context refers to the ability to infer the meaning of an expression using the clues that the context provides. Write the sentence in which this word appears in the text. Based upon how it is used in the text, ask students to predict what the word means by reading the sentences round it. Then invite them to consult an “expert” (e.g., a friend, teacher, or dictionary) to find out the actual definition. Discuss with students ways to help them remember the meaning of the word (draw a picture of what the word means/ select and perform a miming action that the word reminds them of./ connect the word with something similar that they are familiar with). </a:t>
            </a:r>
          </a:p>
          <a:p>
            <a:endParaRPr lang="en-US" dirty="0" smtClean="0"/>
          </a:p>
          <a:p>
            <a:pPr algn="just"/>
            <a:r>
              <a:rPr lang="en-US" u="sng" dirty="0" smtClean="0"/>
              <a:t>Word Category.</a:t>
            </a:r>
            <a:r>
              <a:rPr lang="en-US" b="1" i="1" dirty="0" smtClean="0"/>
              <a:t> </a:t>
            </a:r>
            <a:r>
              <a:rPr lang="en-US" dirty="0" smtClean="0"/>
              <a:t>It is a simple and effective method for building student vocabulary. The idea behind this strategy is to help students make semantic connections between terms. First, students copy vocabulary terms (new and known) on cards, one word per card. Then, either individually or in groups, students put the words into categories (teacher’s or their own). Once they have finished, students discuss the reasoning behind the choices they made. </a:t>
            </a:r>
            <a:endParaRPr lang="bg-BG" dirty="0" smtClean="0"/>
          </a:p>
          <a:p>
            <a:endParaRPr lang="en-US" dirty="0" smtClean="0"/>
          </a:p>
          <a:p>
            <a:endParaRPr lang="bg-BG" dirty="0" smtClean="0"/>
          </a:p>
          <a:p>
            <a:endParaRPr lang="bg-BG" dirty="0"/>
          </a:p>
        </p:txBody>
      </p:sp>
    </p:spTree>
    <p:extLst>
      <p:ext uri="{BB962C8B-B14F-4D97-AF65-F5344CB8AC3E}">
        <p14:creationId xmlns:p14="http://schemas.microsoft.com/office/powerpoint/2010/main" xmlns="" val="2453695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2060"/>
                </a:solidFill>
              </a:rPr>
              <a:t>Strategies and techniques in developing reading comprehension: </a:t>
            </a:r>
            <a:r>
              <a:rPr lang="en-US" sz="3200" dirty="0" smtClean="0">
                <a:solidFill>
                  <a:srgbClr val="C00000"/>
                </a:solidFill>
              </a:rPr>
              <a:t>during-reading activities</a:t>
            </a:r>
            <a:endParaRPr lang="bg-BG" sz="3200" dirty="0"/>
          </a:p>
        </p:txBody>
      </p:sp>
      <p:sp>
        <p:nvSpPr>
          <p:cNvPr id="3" name="Content Placeholder 2"/>
          <p:cNvSpPr>
            <a:spLocks noGrp="1"/>
          </p:cNvSpPr>
          <p:nvPr>
            <p:ph idx="1"/>
          </p:nvPr>
        </p:nvSpPr>
        <p:spPr>
          <a:xfrm>
            <a:off x="457200" y="1600200"/>
            <a:ext cx="8229600" cy="4997152"/>
          </a:xfrm>
        </p:spPr>
        <p:txBody>
          <a:bodyPr>
            <a:normAutofit fontScale="70000" lnSpcReduction="20000"/>
          </a:bodyPr>
          <a:lstStyle/>
          <a:p>
            <a:pPr algn="just"/>
            <a:r>
              <a:rPr lang="en-US" u="sng" dirty="0" smtClean="0"/>
              <a:t>Click or Clunk activity:</a:t>
            </a:r>
            <a:r>
              <a:rPr lang="en-US" dirty="0" smtClean="0"/>
              <a:t> This activity is especially useful in contextual reading. Students should ask themselves if they understand what they are reading, if the reading “clicks” for them or if it goes “clunk,” they do not understand it. If it clunks, they should ask the teacher questions to make sense of it. </a:t>
            </a:r>
          </a:p>
          <a:p>
            <a:pPr algn="just"/>
            <a:endParaRPr lang="bg-BG" dirty="0" smtClean="0"/>
          </a:p>
          <a:p>
            <a:pPr algn="just"/>
            <a:r>
              <a:rPr lang="en-US" u="sng" dirty="0" smtClean="0"/>
              <a:t>Slow down:</a:t>
            </a:r>
            <a:r>
              <a:rPr lang="en-US" i="1" dirty="0" smtClean="0"/>
              <a:t> </a:t>
            </a:r>
            <a:r>
              <a:rPr lang="en-US" dirty="0" smtClean="0"/>
              <a:t>In science reading, students have a tendency to speed read. The students have to identify and write down the main idea of each paragraph they read. Then they have to compare their findings.</a:t>
            </a:r>
          </a:p>
          <a:p>
            <a:pPr algn="just"/>
            <a:endParaRPr lang="en-US" dirty="0" smtClean="0"/>
          </a:p>
          <a:p>
            <a:pPr algn="just"/>
            <a:r>
              <a:rPr lang="en-US" u="sng" dirty="0" smtClean="0"/>
              <a:t>Making predictions:</a:t>
            </a:r>
            <a:r>
              <a:rPr lang="en-US" dirty="0" smtClean="0"/>
              <a:t> The purpose of this activity is to make predictions about the material to be read, and then refine these predictions while reading. </a:t>
            </a:r>
            <a:r>
              <a:rPr lang="en-US" i="1" dirty="0" smtClean="0"/>
              <a:t>Predict: </a:t>
            </a:r>
            <a:r>
              <a:rPr lang="en-US" dirty="0" smtClean="0"/>
              <a:t>Students reflect on what they think the text will be about by using clues such as the title, prior knowledge of the subject, or introductory explanations given by the teacher. Students put down their predictions.</a:t>
            </a:r>
            <a:endParaRPr lang="bg-BG" dirty="0" smtClean="0"/>
          </a:p>
          <a:p>
            <a:endParaRPr lang="bg-BG" dirty="0" smtClean="0"/>
          </a:p>
          <a:p>
            <a:endParaRPr lang="bg-BG" dirty="0"/>
          </a:p>
        </p:txBody>
      </p:sp>
    </p:spTree>
    <p:extLst>
      <p:ext uri="{BB962C8B-B14F-4D97-AF65-F5344CB8AC3E}">
        <p14:creationId xmlns:p14="http://schemas.microsoft.com/office/powerpoint/2010/main" xmlns="" val="2453695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696</TotalTime>
  <Words>1218</Words>
  <Application>Microsoft Office PowerPoint</Application>
  <PresentationFormat>On-screen Show (4:3)</PresentationFormat>
  <Paragraphs>104</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GOSCIENCE TRAINING: ENHANCING COMPREHENSION IN SCIENCE EDUCATION    </vt:lpstr>
      <vt:lpstr>Reading comprehension</vt:lpstr>
      <vt:lpstr>Schema theory</vt:lpstr>
      <vt:lpstr>Levels of reading comprehension</vt:lpstr>
      <vt:lpstr>Strategies and techniques in developing reading comprehension</vt:lpstr>
      <vt:lpstr>Strategies and techniques in developing reading comprehension: pre-reading activities</vt:lpstr>
      <vt:lpstr>Strategies and techniques in developing reading comprehension: pre-reading activities</vt:lpstr>
      <vt:lpstr>Strategies and techniques in developing reading comprehension: during-reading activities</vt:lpstr>
      <vt:lpstr>Strategies and techniques in developing reading comprehension: during-reading activities</vt:lpstr>
      <vt:lpstr>Tools and practices using technology to enhance reading comprehension</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Honor</cp:lastModifiedBy>
  <cp:revision>69</cp:revision>
  <dcterms:created xsi:type="dcterms:W3CDTF">2017-12-12T08:54:23Z</dcterms:created>
  <dcterms:modified xsi:type="dcterms:W3CDTF">2018-10-21T18:07:56Z</dcterms:modified>
</cp:coreProperties>
</file>